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63" r:id="rId6"/>
    <p:sldId id="262" r:id="rId7"/>
    <p:sldId id="259" r:id="rId8"/>
    <p:sldId id="264" r:id="rId9"/>
    <p:sldId id="260" r:id="rId10"/>
    <p:sldId id="266" r:id="rId11"/>
    <p:sldId id="265" r:id="rId12"/>
    <p:sldId id="261" r:id="rId13"/>
    <p:sldId id="268" r:id="rId14"/>
    <p:sldId id="269" r:id="rId15"/>
    <p:sldId id="267" r:id="rId16"/>
  </p:sldIdLst>
  <p:sldSz cx="12192000" cy="6858000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28" y="-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eg>
</file>

<file path=ppt/media/image10.jfif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4.jpeg>
</file>

<file path=ppt/media/image5.jfif>
</file>

<file path=ppt/media/image6.jpg>
</file>

<file path=ppt/media/image7.png>
</file>

<file path=ppt/media/image8.jfif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1013112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85800" y="4047840"/>
            <a:ext cx="1013112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87736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85800" y="404784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877360" y="404784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111200" y="214200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536600" y="214200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85800" y="404784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111200" y="404784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536600" y="404784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43880" cy="364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877360" y="2142000"/>
            <a:ext cx="4943880" cy="364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85800" y="609480"/>
            <a:ext cx="10131120" cy="674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877360" y="2142000"/>
            <a:ext cx="4943880" cy="364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85800" y="404784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43880" cy="364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87736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877360" y="404784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87736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85800" y="4047840"/>
            <a:ext cx="1013112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1013112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85800" y="4047840"/>
            <a:ext cx="1013112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87736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85800" y="404784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5877360" y="404784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111200" y="214200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7536600" y="214200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85800" y="404784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111200" y="404784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7536600" y="4047840"/>
            <a:ext cx="326196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43880" cy="364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877360" y="2142000"/>
            <a:ext cx="4943880" cy="364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85800" y="609480"/>
            <a:ext cx="10131120" cy="674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877360" y="2142000"/>
            <a:ext cx="4943880" cy="364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85800" y="404784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43880" cy="364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87736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877360" y="404784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877360" y="2142000"/>
            <a:ext cx="494388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85800" y="4047840"/>
            <a:ext cx="10131120" cy="174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Celestia-R1---OverlayTitleHD.png"/>
          <p:cNvPicPr/>
          <p:nvPr/>
        </p:nvPicPr>
        <p:blipFill>
          <a:blip r:embed="rId15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962520" y="1964160"/>
            <a:ext cx="7197480" cy="2421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r">
              <a:lnSpc>
                <a:spcPct val="100000"/>
              </a:lnSpc>
            </a:pPr>
            <a:r>
              <a:rPr lang="pt-BR" sz="4800" b="0" strike="noStrike" cap="all" spc="-1">
                <a:solidFill>
                  <a:srgbClr val="FFFFFF"/>
                </a:solidFill>
                <a:latin typeface="Calibri Light"/>
              </a:rPr>
              <a:t>Clique para editar o título Mestre</a:t>
            </a:r>
            <a:endParaRPr lang="en-US" sz="4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dt"/>
          </p:nvPr>
        </p:nvSpPr>
        <p:spPr>
          <a:xfrm>
            <a:off x="8932680" y="5870520"/>
            <a:ext cx="1599840" cy="377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65820CBA-0B88-46BB-A2D0-417695BE9DF3}" type="datetime">
              <a:rPr lang="en-US" sz="1000" b="0" strike="noStrike" spc="-1">
                <a:solidFill>
                  <a:srgbClr val="FFFFFF"/>
                </a:solidFill>
                <a:latin typeface="Calibri"/>
              </a:rPr>
              <a:t>2/27/2021</a:t>
            </a:fld>
            <a:endParaRPr lang="pt-BR" sz="1000" b="0" strike="noStrike" spc="-1"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/>
          </p:nvPr>
        </p:nvSpPr>
        <p:spPr>
          <a:xfrm>
            <a:off x="3962520" y="5870520"/>
            <a:ext cx="4893480" cy="377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/>
          </p:nvPr>
        </p:nvSpPr>
        <p:spPr>
          <a:xfrm>
            <a:off x="10608840" y="5870520"/>
            <a:ext cx="550800" cy="377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F6DA3BBF-DEB2-46DB-841A-29CDFD525A01}" type="slidenum">
              <a:rPr lang="en-US" sz="1000" b="0" strike="noStrike" spc="-1">
                <a:solidFill>
                  <a:srgbClr val="FFFFFF"/>
                </a:solidFill>
                <a:latin typeface="Calibri"/>
              </a:rPr>
              <a:t>‹nº›</a:t>
            </a:fld>
            <a:endParaRPr lang="pt-BR" sz="1000" b="0" strike="noStrike" spc="-1"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FFFFFF"/>
                </a:solidFill>
                <a:latin typeface="Calibri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200" b="0" strike="noStrike" spc="-1">
                <a:solidFill>
                  <a:srgbClr val="FFFFFF"/>
                </a:solidFill>
                <a:latin typeface="Calibri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200" b="0" strike="noStrike" spc="-1">
                <a:solidFill>
                  <a:srgbClr val="FFFFFF"/>
                </a:solidFill>
                <a:latin typeface="Calibri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6" descr="Celestia-R1---OverlayContentHD.png"/>
          <p:cNvPicPr/>
          <p:nvPr/>
        </p:nvPicPr>
        <p:blipFill>
          <a:blip r:embed="rId15"/>
          <a:stretch/>
        </p:blipFill>
        <p:spPr>
          <a:xfrm>
            <a:off x="0" y="0"/>
            <a:ext cx="12188520" cy="6855840"/>
          </a:xfrm>
          <a:prstGeom prst="rect">
            <a:avLst/>
          </a:prstGeom>
          <a:ln>
            <a:noFill/>
          </a:ln>
        </p:spPr>
      </p:pic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10131120" cy="14558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b="0" strike="noStrike" cap="all" spc="-1">
                <a:solidFill>
                  <a:srgbClr val="FFFFFF"/>
                </a:solidFill>
                <a:latin typeface="Calibri Light"/>
              </a:rPr>
              <a:t>Clique para editar o título Mestre</a:t>
            </a:r>
            <a:endParaRPr lang="en-US" sz="36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85800" y="2142000"/>
            <a:ext cx="10131120" cy="3648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1800" b="0" strike="noStrike" spc="-1">
                <a:solidFill>
                  <a:srgbClr val="FFFFFF"/>
                </a:solidFill>
                <a:latin typeface="Calibri"/>
              </a:rPr>
              <a:t>Clique para editar os estilos de texto Mestres</a:t>
            </a:r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  <a:p>
            <a:pPr marL="743040" lvl="1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1600" b="0" strike="noStrike" spc="-1">
                <a:solidFill>
                  <a:srgbClr val="FFFFFF"/>
                </a:solidFill>
                <a:latin typeface="Calibri"/>
              </a:rPr>
              <a:t>Segundo nível</a:t>
            </a:r>
            <a:endParaRPr lang="en-US" sz="1600" b="0" strike="noStrike" spc="-1">
              <a:solidFill>
                <a:srgbClr val="FFFFFF"/>
              </a:solidFill>
              <a:latin typeface="Calibri"/>
            </a:endParaRPr>
          </a:p>
          <a:p>
            <a:pPr marL="1200240" lvl="2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1400" b="0" strike="noStrike" spc="-1">
                <a:solidFill>
                  <a:srgbClr val="FFFFFF"/>
                </a:solidFill>
                <a:latin typeface="Calibri"/>
              </a:rPr>
              <a:t>Terceiro nível</a:t>
            </a:r>
            <a:endParaRPr lang="en-US" sz="1400" b="0" strike="noStrike" spc="-1">
              <a:solidFill>
                <a:srgbClr val="FFFFFF"/>
              </a:solidFill>
              <a:latin typeface="Calibri"/>
            </a:endParaRPr>
          </a:p>
          <a:p>
            <a:pPr marL="1542960" lvl="3" indent="-1710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1200" b="0" strike="noStrike" spc="-1">
                <a:solidFill>
                  <a:srgbClr val="FFFFFF"/>
                </a:solidFill>
                <a:latin typeface="Calibri"/>
              </a:rPr>
              <a:t>Quarto nível</a:t>
            </a:r>
            <a:endParaRPr lang="en-US" sz="1200" b="0" strike="noStrike" spc="-1">
              <a:solidFill>
                <a:srgbClr val="FFFFFF"/>
              </a:solidFill>
              <a:latin typeface="Calibri"/>
            </a:endParaRPr>
          </a:p>
          <a:p>
            <a:pPr marL="2000160" lvl="4" indent="-1710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1200" b="0" strike="noStrike" spc="-1">
                <a:solidFill>
                  <a:srgbClr val="FFFFFF"/>
                </a:solidFill>
                <a:latin typeface="Calibri"/>
              </a:rPr>
              <a:t>Quinto nível</a:t>
            </a:r>
            <a:endParaRPr lang="en-US" sz="12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dt"/>
          </p:nvPr>
        </p:nvSpPr>
        <p:spPr>
          <a:xfrm>
            <a:off x="8589600" y="5870520"/>
            <a:ext cx="1599840" cy="377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5885752-311D-405B-B2AF-E09C86DAFC81}" type="datetime">
              <a:rPr lang="en-US" sz="1000" b="0" strike="noStrike" spc="-1">
                <a:solidFill>
                  <a:srgbClr val="FFFFFF"/>
                </a:solidFill>
                <a:latin typeface="Calibri"/>
              </a:rPr>
              <a:t>2/27/2021</a:t>
            </a:fld>
            <a:endParaRPr lang="pt-BR" sz="1000" b="0" strike="noStrike" spc="-1">
              <a:latin typeface="Times New Roman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ftr"/>
          </p:nvPr>
        </p:nvSpPr>
        <p:spPr>
          <a:xfrm>
            <a:off x="685800" y="5870520"/>
            <a:ext cx="7827120" cy="377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sldNum"/>
          </p:nvPr>
        </p:nvSpPr>
        <p:spPr>
          <a:xfrm>
            <a:off x="10266120" y="5870520"/>
            <a:ext cx="550800" cy="377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FE0799B5-5236-4B5D-9BA1-97367E33A4F6}" type="slidenum">
              <a:rPr lang="en-US" sz="1000" b="0" strike="noStrike" spc="-1">
                <a:solidFill>
                  <a:srgbClr val="FFFFFF"/>
                </a:solidFill>
                <a:latin typeface="Calibri"/>
              </a:rPr>
              <a:t>‹nº›</a:t>
            </a:fld>
            <a:endParaRPr lang="pt-BR" sz="10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28.png"/><Relationship Id="rId7" Type="http://schemas.openxmlformats.org/officeDocument/2006/relationships/image" Target="../media/image32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dotengine.org/en/stable/" TargetMode="External"/><Relationship Id="rId2" Type="http://schemas.openxmlformats.org/officeDocument/2006/relationships/hyperlink" Target="https://lab.github.com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youtube.com/watch?v=mAbG8Oi-SvQ&amp;list=PL9FzW-m48fn2SlrW0KoLT4n5egNdX-W9a" TargetMode="External"/><Relationship Id="rId5" Type="http://schemas.openxmlformats.org/officeDocument/2006/relationships/hyperlink" Target="https://www.youtube.com/watch?v=xEKo29OWILE&amp;list=PLHz_AreHm4dm7ZULPAmadvNhH6vk9oNZA" TargetMode="External"/><Relationship Id="rId4" Type="http://schemas.openxmlformats.org/officeDocument/2006/relationships/hyperlink" Target="https://lab.github.com/githubtraining/introduction-to-github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fi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f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fif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openxmlformats.org/officeDocument/2006/relationships/image" Target="../media/image23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3962520" y="1964160"/>
            <a:ext cx="7197480" cy="242100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r>
              <a:rPr lang="pt-BR" sz="4800" b="0" strike="noStrike" cap="all" spc="-1">
                <a:solidFill>
                  <a:srgbClr val="FFFFFF"/>
                </a:solidFill>
                <a:latin typeface="Agency FB"/>
              </a:rPr>
              <a:t>Workshop de game design</a:t>
            </a:r>
            <a:endParaRPr lang="en-US" sz="4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3962520" y="4385880"/>
            <a:ext cx="7197480" cy="140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r">
              <a:lnSpc>
                <a:spcPct val="100000"/>
              </a:lnSpc>
              <a:spcAft>
                <a:spcPts val="1001"/>
              </a:spcAft>
              <a:tabLst>
                <a:tab pos="0" algn="l"/>
              </a:tabLst>
            </a:pPr>
            <a:r>
              <a:rPr lang="pt-BR" sz="2400" b="0" strike="noStrike" cap="all" spc="-1">
                <a:solidFill>
                  <a:srgbClr val="FFFFFF"/>
                </a:solidFill>
                <a:latin typeface="Agency FB"/>
              </a:rPr>
              <a:t>AULA 0</a:t>
            </a:r>
            <a:endParaRPr lang="pt-BR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rojeto RPG">
            <a:hlinkClick r:id="" action="ppaction://media"/>
            <a:extLst>
              <a:ext uri="{FF2B5EF4-FFF2-40B4-BE49-F238E27FC236}">
                <a16:creationId xmlns:a16="http://schemas.microsoft.com/office/drawing/2014/main" id="{3BBDA1B5-5436-48A7-9582-6F7D738FDE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292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558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b="0" strike="noStrike" cap="all" spc="-1">
                <a:solidFill>
                  <a:srgbClr val="FFFFFF"/>
                </a:solidFill>
                <a:latin typeface="Agency FB"/>
              </a:rPr>
              <a:t>INSTALAÇÕES E PREPARAÇÕES PARA A AULA 1</a:t>
            </a:r>
            <a:endParaRPr lang="en-US" sz="36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b="0" strike="noStrike" spc="-1" dirty="0">
                <a:solidFill>
                  <a:srgbClr val="FFFFFF"/>
                </a:solidFill>
                <a:latin typeface="Agency FB"/>
              </a:rPr>
              <a:t>BOM NAVEGADOR PARA PROGRAMAÇÃO         </a:t>
            </a:r>
            <a:endParaRPr lang="en-US" sz="2400" b="0" strike="noStrike" spc="-1" dirty="0">
              <a:solidFill>
                <a:srgbClr val="FFFFFF"/>
              </a:solidFill>
              <a:latin typeface="Calibri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b="0" strike="noStrike" spc="-1" dirty="0">
                <a:solidFill>
                  <a:srgbClr val="FFFFFF"/>
                </a:solidFill>
                <a:latin typeface="Agency FB"/>
              </a:rPr>
              <a:t>GIT</a:t>
            </a:r>
            <a:endParaRPr lang="en-US" sz="2400" b="0" strike="noStrike" spc="-1" dirty="0">
              <a:solidFill>
                <a:srgbClr val="FFFFFF"/>
              </a:solidFill>
              <a:latin typeface="Calibri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b="0" strike="noStrike" spc="-1" dirty="0">
                <a:solidFill>
                  <a:srgbClr val="FFFFFF"/>
                </a:solidFill>
                <a:latin typeface="Agency FB"/>
              </a:rPr>
              <a:t>GODOT</a:t>
            </a:r>
            <a:endParaRPr lang="en-US" sz="2400" b="0" strike="noStrike" spc="-1" dirty="0">
              <a:solidFill>
                <a:srgbClr val="FFFFFF"/>
              </a:solidFill>
              <a:latin typeface="Calibri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b="0" strike="noStrike" spc="-1" dirty="0">
                <a:solidFill>
                  <a:srgbClr val="FFFFFF"/>
                </a:solidFill>
                <a:latin typeface="Agency FB"/>
              </a:rPr>
              <a:t>PAINT.NET (ASEPRITE - $)</a:t>
            </a:r>
            <a:endParaRPr lang="en-US" sz="2400" b="0" strike="noStrike" spc="-1" dirty="0">
              <a:solidFill>
                <a:srgbClr val="FFFFFF"/>
              </a:solidFill>
              <a:latin typeface="Calibri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b="0" strike="noStrike" spc="-1" dirty="0">
                <a:solidFill>
                  <a:srgbClr val="FFFFFF"/>
                </a:solidFill>
                <a:latin typeface="Agency FB"/>
              </a:rPr>
              <a:t> BOSCA CEOIL (REAPER - $)</a:t>
            </a:r>
            <a:endParaRPr lang="en-US" sz="2400" b="0" strike="noStrike" spc="-1" dirty="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102" name="Imagem 4" descr="Uma imagem contendo Diagrama&#10;&#10;Descrição gerada automaticamente"/>
          <p:cNvPicPr/>
          <p:nvPr/>
        </p:nvPicPr>
        <p:blipFill>
          <a:blip r:embed="rId2"/>
          <a:stretch/>
        </p:blipFill>
        <p:spPr>
          <a:xfrm>
            <a:off x="4847760" y="2629080"/>
            <a:ext cx="2857320" cy="1599840"/>
          </a:xfrm>
          <a:prstGeom prst="rect">
            <a:avLst/>
          </a:prstGeom>
          <a:ln>
            <a:noFill/>
          </a:ln>
        </p:spPr>
      </p:pic>
      <p:pic>
        <p:nvPicPr>
          <p:cNvPr id="103" name="Imagem 6" descr="Ícone&#10;&#10;Descrição gerada automaticamente"/>
          <p:cNvPicPr/>
          <p:nvPr/>
        </p:nvPicPr>
        <p:blipFill>
          <a:blip r:embed="rId3"/>
          <a:stretch/>
        </p:blipFill>
        <p:spPr>
          <a:xfrm>
            <a:off x="7005960" y="2212200"/>
            <a:ext cx="2142720" cy="2142720"/>
          </a:xfrm>
          <a:prstGeom prst="rect">
            <a:avLst/>
          </a:prstGeom>
          <a:ln>
            <a:noFill/>
          </a:ln>
        </p:spPr>
      </p:pic>
      <p:pic>
        <p:nvPicPr>
          <p:cNvPr id="104" name="Imagem 8" descr="Desenho de personagem de desenho animado&#10;&#10;Descrição gerada automaticamente com confiança média"/>
          <p:cNvPicPr/>
          <p:nvPr/>
        </p:nvPicPr>
        <p:blipFill>
          <a:blip r:embed="rId4"/>
          <a:stretch/>
        </p:blipFill>
        <p:spPr>
          <a:xfrm>
            <a:off x="6491520" y="2463120"/>
            <a:ext cx="3171600" cy="1437840"/>
          </a:xfrm>
          <a:prstGeom prst="rect">
            <a:avLst/>
          </a:prstGeom>
          <a:ln>
            <a:noFill/>
          </a:ln>
        </p:spPr>
      </p:pic>
      <p:pic>
        <p:nvPicPr>
          <p:cNvPr id="105" name="Imagem 10" descr="Interface gráfica do usuário, Aplicativo&#10;&#10;Descrição gerada automaticamente"/>
          <p:cNvPicPr/>
          <p:nvPr/>
        </p:nvPicPr>
        <p:blipFill>
          <a:blip r:embed="rId5"/>
          <a:stretch/>
        </p:blipFill>
        <p:spPr>
          <a:xfrm>
            <a:off x="5375160" y="2357640"/>
            <a:ext cx="1904760" cy="1904760"/>
          </a:xfrm>
          <a:prstGeom prst="rect">
            <a:avLst/>
          </a:prstGeom>
          <a:ln>
            <a:noFill/>
          </a:ln>
        </p:spPr>
      </p:pic>
      <p:pic>
        <p:nvPicPr>
          <p:cNvPr id="106" name="Imagem 12" descr="Logotipo&#10;&#10;Descrição gerada automaticamente"/>
          <p:cNvPicPr/>
          <p:nvPr/>
        </p:nvPicPr>
        <p:blipFill>
          <a:blip r:embed="rId6"/>
          <a:stretch/>
        </p:blipFill>
        <p:spPr>
          <a:xfrm>
            <a:off x="9171000" y="2500200"/>
            <a:ext cx="1609200" cy="1761840"/>
          </a:xfrm>
          <a:prstGeom prst="rect">
            <a:avLst/>
          </a:prstGeom>
          <a:ln>
            <a:noFill/>
          </a:ln>
        </p:spPr>
      </p:pic>
      <p:pic>
        <p:nvPicPr>
          <p:cNvPr id="107" name="Imagem 14" descr="Ícone&#10;&#10;Descrição gerada automaticamente"/>
          <p:cNvPicPr/>
          <p:nvPr/>
        </p:nvPicPr>
        <p:blipFill>
          <a:blip r:embed="rId7"/>
          <a:stretch/>
        </p:blipFill>
        <p:spPr>
          <a:xfrm>
            <a:off x="7005960" y="2212200"/>
            <a:ext cx="2142720" cy="2142720"/>
          </a:xfrm>
          <a:prstGeom prst="rect">
            <a:avLst/>
          </a:prstGeom>
          <a:ln>
            <a:noFill/>
          </a:ln>
        </p:spPr>
      </p:pic>
      <p:pic>
        <p:nvPicPr>
          <p:cNvPr id="108" name="Imagem 16" descr="Uma imagem contendo placar, circuito&#10;&#10;Descrição gerada automaticamente"/>
          <p:cNvPicPr/>
          <p:nvPr/>
        </p:nvPicPr>
        <p:blipFill>
          <a:blip r:embed="rId8"/>
          <a:stretch/>
        </p:blipFill>
        <p:spPr>
          <a:xfrm>
            <a:off x="8173800" y="2509200"/>
            <a:ext cx="2828520" cy="1618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18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9"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6" dur="1000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7" dur="1000" fill="hold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1000" fill="hold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1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2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3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3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8" dur="10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9" dur="10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5" dur="1000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6" dur="1000" fill="hold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7" dur="1000" fill="hold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0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1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56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7"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8"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64" dur="1000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5" dur="1000" fill="hold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6" dur="1000" fill="hold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69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1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4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5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80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1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2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42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85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6"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7"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93" dur="1000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4" dur="1000" fill="hold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5" dur="1000" fill="hold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98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03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109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0"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1"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42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114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5"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6"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85800" y="554395"/>
            <a:ext cx="10131120" cy="14558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cap="all" spc="-1" dirty="0">
                <a:solidFill>
                  <a:srgbClr val="FFFFFF"/>
                </a:solidFill>
                <a:latin typeface="Agency FB"/>
              </a:rPr>
              <a:t>Grupo de </a:t>
            </a:r>
            <a:r>
              <a:rPr lang="pt-BR" sz="3600" cap="all" spc="-1" dirty="0" err="1">
                <a:solidFill>
                  <a:srgbClr val="FFFFFF"/>
                </a:solidFill>
                <a:latin typeface="Agency FB"/>
              </a:rPr>
              <a:t>whatsapp</a:t>
            </a:r>
            <a:r>
              <a:rPr lang="pt-BR" sz="3600" cap="all" spc="-1" dirty="0">
                <a:solidFill>
                  <a:srgbClr val="FFFFFF"/>
                </a:solidFill>
                <a:latin typeface="Agency FB"/>
              </a:rPr>
              <a:t> e </a:t>
            </a:r>
            <a:r>
              <a:rPr lang="pt-BR" sz="3600" cap="all" spc="-1" dirty="0" err="1">
                <a:solidFill>
                  <a:srgbClr val="FFFFFF"/>
                </a:solidFill>
                <a:latin typeface="Agency FB"/>
              </a:rPr>
              <a:t>github</a:t>
            </a:r>
            <a:endParaRPr lang="pt-BR" sz="3600" cap="all" spc="-1" dirty="0">
              <a:solidFill>
                <a:srgbClr val="FFFFFF"/>
              </a:solidFill>
              <a:latin typeface="Agency FB"/>
            </a:endParaRPr>
          </a:p>
        </p:txBody>
      </p:sp>
      <p:pic>
        <p:nvPicPr>
          <p:cNvPr id="3" name="Imagem 2" descr="Código QR&#10;&#10;Descrição gerada automaticamente">
            <a:extLst>
              <a:ext uri="{FF2B5EF4-FFF2-40B4-BE49-F238E27FC236}">
                <a16:creationId xmlns:a16="http://schemas.microsoft.com/office/drawing/2014/main" id="{5C1E3487-9BD3-4B61-A349-9E33AE7F0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894" y="2010235"/>
            <a:ext cx="3517642" cy="4475614"/>
          </a:xfrm>
          <a:prstGeom prst="rect">
            <a:avLst/>
          </a:prstGeom>
        </p:spPr>
      </p:pic>
      <p:pic>
        <p:nvPicPr>
          <p:cNvPr id="5" name="Imagem 4" descr="Código QR&#10;&#10;Descrição gerada automaticamente">
            <a:extLst>
              <a:ext uri="{FF2B5EF4-FFF2-40B4-BE49-F238E27FC236}">
                <a16:creationId xmlns:a16="http://schemas.microsoft.com/office/drawing/2014/main" id="{7BB5D15A-7D0D-4A53-B796-BC51A194A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66" y="2010235"/>
            <a:ext cx="3517642" cy="447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279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cap="all" spc="-1" dirty="0">
                <a:solidFill>
                  <a:srgbClr val="FFFFFF"/>
                </a:solidFill>
                <a:latin typeface="Agency FB"/>
              </a:rPr>
              <a:t>Referências</a:t>
            </a:r>
            <a:endParaRPr lang="en-US" sz="3600" b="0" strike="noStrike" spc="-1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" name="TextShape 2">
            <a:extLst>
              <a:ext uri="{FF2B5EF4-FFF2-40B4-BE49-F238E27FC236}">
                <a16:creationId xmlns:a16="http://schemas.microsoft.com/office/drawing/2014/main" id="{B0CA328A-48AD-40CE-B5C2-9A308E2973CF}"/>
              </a:ext>
            </a:extLst>
          </p:cNvPr>
          <p:cNvSpPr txBox="1"/>
          <p:nvPr/>
        </p:nvSpPr>
        <p:spPr>
          <a:xfrm>
            <a:off x="776177" y="2065320"/>
            <a:ext cx="11164186" cy="3648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marL="360">
              <a:spcAft>
                <a:spcPts val="1001"/>
              </a:spcAft>
              <a:buClr>
                <a:srgbClr val="FFFFFF"/>
              </a:buClr>
            </a:pPr>
            <a:r>
              <a:rPr lang="pt-BR" sz="2800" spc="-1" dirty="0">
                <a:solidFill>
                  <a:srgbClr val="FFFFFF"/>
                </a:solidFill>
                <a:latin typeface="Agency FB" panose="020B0503020202020204" pitchFamily="34" charset="0"/>
              </a:rPr>
              <a:t>TEXTO</a:t>
            </a:r>
            <a:endParaRPr lang="pt-BR" sz="2800" dirty="0">
              <a:hlinkClick r:id="rId2"/>
            </a:endParaRPr>
          </a:p>
          <a:p>
            <a:pPr marL="285840" indent="-285480"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spc="-1" dirty="0">
                <a:solidFill>
                  <a:srgbClr val="FFFFFF"/>
                </a:solidFill>
                <a:latin typeface="Agency FB" panose="020B0503020202020204" pitchFamily="34" charset="0"/>
                <a:hlinkClick r:id="rId2"/>
              </a:rPr>
              <a:t>Central de cursos do GitHub</a:t>
            </a:r>
            <a:endParaRPr lang="pt-BR" sz="2400" spc="-1" dirty="0">
              <a:solidFill>
                <a:srgbClr val="FFFFFF"/>
              </a:solidFill>
              <a:latin typeface="Agency FB" panose="020B0503020202020204" pitchFamily="34" charset="0"/>
            </a:endParaRPr>
          </a:p>
          <a:p>
            <a:pPr marL="285840" indent="-285480" algn="just"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en-US" sz="2400" spc="-1" dirty="0" err="1">
                <a:solidFill>
                  <a:srgbClr val="FFFFFF"/>
                </a:solidFill>
                <a:latin typeface="Agency FB" panose="020B0503020202020204" pitchFamily="34" charset="0"/>
                <a:hlinkClick r:id="rId3"/>
              </a:rPr>
              <a:t>Documentação</a:t>
            </a:r>
            <a:r>
              <a:rPr lang="en-US" sz="2400" spc="-1" dirty="0">
                <a:solidFill>
                  <a:srgbClr val="FFFFFF"/>
                </a:solidFill>
                <a:latin typeface="Agency FB" panose="020B0503020202020204" pitchFamily="34" charset="0"/>
                <a:hlinkClick r:id="rId3"/>
              </a:rPr>
              <a:t> do Godot</a:t>
            </a:r>
            <a:endParaRPr lang="en-US" sz="2400" spc="-1" dirty="0">
              <a:solidFill>
                <a:srgbClr val="FFFFFF"/>
              </a:solidFill>
              <a:latin typeface="Agency FB" panose="020B0503020202020204" pitchFamily="34" charset="0"/>
            </a:endParaRPr>
          </a:p>
          <a:p>
            <a:pPr marL="285840" indent="-285480"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spc="-1" dirty="0">
                <a:solidFill>
                  <a:srgbClr val="FFFFFF"/>
                </a:solidFill>
                <a:latin typeface="Agency FB" panose="020B0503020202020204" pitchFamily="34" charset="0"/>
                <a:hlinkClick r:id="rId4"/>
              </a:rPr>
              <a:t>Guia inicial de utilização do GitHub</a:t>
            </a:r>
            <a:endParaRPr lang="pt-BR" sz="2400" spc="-1" dirty="0">
              <a:solidFill>
                <a:srgbClr val="FFFFFF"/>
              </a:solidFill>
              <a:latin typeface="Agency FB" panose="020B0503020202020204" pitchFamily="34" charset="0"/>
            </a:endParaRPr>
          </a:p>
          <a:p>
            <a:pPr marL="360">
              <a:spcAft>
                <a:spcPts val="1001"/>
              </a:spcAft>
              <a:buClr>
                <a:srgbClr val="FFFFFF"/>
              </a:buClr>
            </a:pPr>
            <a:r>
              <a:rPr lang="en-US" sz="2800" spc="-1" dirty="0">
                <a:solidFill>
                  <a:srgbClr val="FFFFFF"/>
                </a:solidFill>
                <a:latin typeface="Agency FB" panose="020B0503020202020204" pitchFamily="34" charset="0"/>
              </a:rPr>
              <a:t>VÍDEO</a:t>
            </a:r>
          </a:p>
          <a:p>
            <a:pPr marL="285840" indent="-285480"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spc="-1" dirty="0">
                <a:solidFill>
                  <a:srgbClr val="FFFFFF"/>
                </a:solidFill>
                <a:latin typeface="Agency FB" panose="020B0503020202020204" pitchFamily="34" charset="0"/>
                <a:hlinkClick r:id="rId5"/>
              </a:rPr>
              <a:t>Curso em Vídeo: </a:t>
            </a:r>
            <a:r>
              <a:rPr lang="pt-BR" sz="2400" spc="-1" dirty="0" err="1">
                <a:solidFill>
                  <a:srgbClr val="FFFFFF"/>
                </a:solidFill>
                <a:latin typeface="Agency FB" panose="020B0503020202020204" pitchFamily="34" charset="0"/>
                <a:hlinkClick r:id="rId5"/>
              </a:rPr>
              <a:t>Git</a:t>
            </a:r>
            <a:r>
              <a:rPr lang="pt-BR" sz="2400" spc="-1" dirty="0">
                <a:solidFill>
                  <a:srgbClr val="FFFFFF"/>
                </a:solidFill>
                <a:latin typeface="Agency FB" panose="020B0503020202020204" pitchFamily="34" charset="0"/>
                <a:hlinkClick r:id="rId5"/>
              </a:rPr>
              <a:t> e GitHub</a:t>
            </a:r>
            <a:endParaRPr lang="en-US" sz="2400" spc="-1" dirty="0">
              <a:solidFill>
                <a:srgbClr val="FFFFFF"/>
              </a:solidFill>
              <a:latin typeface="Agency FB" panose="020B0503020202020204" pitchFamily="34" charset="0"/>
            </a:endParaRPr>
          </a:p>
          <a:p>
            <a:pPr marL="285840" indent="-285480"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en-US" sz="2400" spc="-1" dirty="0" err="1">
                <a:solidFill>
                  <a:srgbClr val="FFFFFF"/>
                </a:solidFill>
                <a:latin typeface="Agency FB" panose="020B0503020202020204" pitchFamily="34" charset="0"/>
                <a:hlinkClick r:id="rId6"/>
              </a:rPr>
              <a:t>HeartBeast</a:t>
            </a:r>
            <a:r>
              <a:rPr lang="en-US" sz="2400" spc="-1" dirty="0">
                <a:solidFill>
                  <a:srgbClr val="FFFFFF"/>
                </a:solidFill>
                <a:latin typeface="Agency FB" panose="020B0503020202020204" pitchFamily="34" charset="0"/>
                <a:hlinkClick r:id="rId6"/>
              </a:rPr>
              <a:t>: Godot Action RPG</a:t>
            </a:r>
            <a:endParaRPr lang="en-US" sz="2400" spc="-1" dirty="0">
              <a:solidFill>
                <a:srgbClr val="FFFFFF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835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3CCDC-7A54-43CA-A11F-B3A2C899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80" y="2856600"/>
            <a:ext cx="10972440" cy="1144800"/>
          </a:xfrm>
        </p:spPr>
        <p:txBody>
          <a:bodyPr/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Agency FB" panose="020B0503020202020204" pitchFamily="34" charset="0"/>
              </a:rPr>
              <a:t>DÚVIDAS?</a:t>
            </a:r>
          </a:p>
        </p:txBody>
      </p:sp>
    </p:spTree>
    <p:extLst>
      <p:ext uri="{BB962C8B-B14F-4D97-AF65-F5344CB8AC3E}">
        <p14:creationId xmlns:p14="http://schemas.microsoft.com/office/powerpoint/2010/main" val="2079405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b="0" strike="noStrike" cap="all" spc="-1">
                <a:solidFill>
                  <a:srgbClr val="FFFFFF"/>
                </a:solidFill>
                <a:latin typeface="Agency FB"/>
              </a:rPr>
              <a:t>O QUE APRENDEREMOS?</a:t>
            </a:r>
            <a:endParaRPr lang="en-US" sz="36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b="0" strike="noStrike" spc="-1" dirty="0">
                <a:solidFill>
                  <a:srgbClr val="FFFFFF"/>
                </a:solidFill>
                <a:latin typeface="Agency FB"/>
              </a:rPr>
              <a:t>GIT E GITHUB</a:t>
            </a:r>
            <a:endParaRPr lang="en-US" sz="2400" b="0" strike="noStrike" spc="-1" dirty="0">
              <a:solidFill>
                <a:srgbClr val="FFFFFF"/>
              </a:solidFill>
              <a:latin typeface="Calibri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b="0" strike="noStrike" spc="-1" dirty="0">
                <a:solidFill>
                  <a:srgbClr val="FFFFFF"/>
                </a:solidFill>
                <a:latin typeface="Agency FB"/>
              </a:rPr>
              <a:t>LÓGICA E PROGRAMAÇÃO</a:t>
            </a:r>
            <a:endParaRPr lang="en-US" sz="2400" b="0" strike="noStrike" spc="-1" dirty="0">
              <a:solidFill>
                <a:srgbClr val="FFFFFF"/>
              </a:solidFill>
              <a:latin typeface="Calibri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b="0" strike="noStrike" spc="-1" dirty="0">
                <a:solidFill>
                  <a:srgbClr val="FFFFFF"/>
                </a:solidFill>
                <a:latin typeface="Agency FB"/>
              </a:rPr>
              <a:t> GODOT E GDSCRIPT</a:t>
            </a:r>
            <a:endParaRPr lang="en-US" sz="2400" b="0" strike="noStrike" spc="-1" dirty="0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" dur="1000"/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" dur="1000" fill="hold"/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b="0" strike="noStrike" cap="all" spc="-1">
                <a:solidFill>
                  <a:srgbClr val="FFFFFF"/>
                </a:solidFill>
                <a:latin typeface="Agency FB"/>
              </a:rPr>
              <a:t>PROJETO</a:t>
            </a:r>
            <a:r>
              <a:rPr lang="pt-BR" sz="3600" b="0" strike="noStrike" cap="all" spc="-1">
                <a:solidFill>
                  <a:srgbClr val="FFFFFF"/>
                </a:solidFill>
                <a:latin typeface="Calibri Light"/>
              </a:rPr>
              <a:t> </a:t>
            </a:r>
            <a:r>
              <a:rPr lang="pt-BR" sz="3600" b="1" strike="noStrike" cap="all" spc="-1">
                <a:solidFill>
                  <a:srgbClr val="FFFFFF"/>
                </a:solidFill>
                <a:latin typeface="Agency FB"/>
              </a:rPr>
              <a:t>SGEN </a:t>
            </a:r>
            <a:r>
              <a:rPr lang="pt-BR" sz="3600" b="0" strike="noStrike" cap="all" spc="-1">
                <a:solidFill>
                  <a:srgbClr val="FFFFFF"/>
                </a:solidFill>
                <a:latin typeface="Agency FB"/>
              </a:rPr>
              <a:t>(SIMULADOR DE GUERRA DA ESCOLA NAVAL)</a:t>
            </a:r>
            <a:endParaRPr lang="en-US" sz="3600" b="0" strike="noStrike" spc="-1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89" name="Espaço Reservado para Conteúdo 4" descr="Interface gráfica do usuário&#10;&#10;Descrição gerada automaticamente"/>
          <p:cNvPicPr/>
          <p:nvPr/>
        </p:nvPicPr>
        <p:blipFill>
          <a:blip r:embed="rId2"/>
          <a:stretch/>
        </p:blipFill>
        <p:spPr>
          <a:xfrm>
            <a:off x="1085696" y="2065320"/>
            <a:ext cx="5989060" cy="3668800"/>
          </a:xfrm>
          <a:prstGeom prst="rect">
            <a:avLst/>
          </a:prstGeom>
          <a:ln>
            <a:noFill/>
          </a:ln>
        </p:spPr>
      </p:pic>
      <p:pic>
        <p:nvPicPr>
          <p:cNvPr id="3" name="Imagem 2" descr="Uma imagem contendo barco, água, mesa, homem&#10;&#10;Descrição gerada automaticamente">
            <a:extLst>
              <a:ext uri="{FF2B5EF4-FFF2-40B4-BE49-F238E27FC236}">
                <a16:creationId xmlns:a16="http://schemas.microsoft.com/office/drawing/2014/main" id="{B865BCDB-6613-475A-9357-776169D869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364" y="2065320"/>
            <a:ext cx="2641536" cy="3668800"/>
          </a:xfrm>
          <a:prstGeom prst="rect">
            <a:avLst/>
          </a:prstGeom>
        </p:spPr>
      </p:pic>
      <p:pic>
        <p:nvPicPr>
          <p:cNvPr id="5" name="Imagem 4" descr="Navio no mar&#10;&#10;Descrição gerada automaticamente">
            <a:extLst>
              <a:ext uri="{FF2B5EF4-FFF2-40B4-BE49-F238E27FC236}">
                <a16:creationId xmlns:a16="http://schemas.microsoft.com/office/drawing/2014/main" id="{9F4FAF3B-FDD3-43E2-94FB-1990658B87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788" y="1789898"/>
            <a:ext cx="8088410" cy="45497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b="0" strike="noStrike" cap="all" spc="-1">
                <a:solidFill>
                  <a:srgbClr val="FFFFFF"/>
                </a:solidFill>
                <a:latin typeface="Agency FB"/>
              </a:rPr>
              <a:t>PROJETO</a:t>
            </a:r>
            <a:r>
              <a:rPr lang="pt-BR" sz="3600" b="0" strike="noStrike" cap="all" spc="-1">
                <a:solidFill>
                  <a:srgbClr val="FFFFFF"/>
                </a:solidFill>
                <a:latin typeface="Calibri Light"/>
              </a:rPr>
              <a:t> </a:t>
            </a:r>
            <a:r>
              <a:rPr lang="pt-BR" sz="3600" b="1" strike="noStrike" cap="all" spc="-1">
                <a:solidFill>
                  <a:srgbClr val="FFFFFF"/>
                </a:solidFill>
                <a:latin typeface="Agency FB"/>
              </a:rPr>
              <a:t>SGEN </a:t>
            </a:r>
            <a:r>
              <a:rPr lang="pt-BR" sz="3600" b="0" strike="noStrike" cap="all" spc="-1">
                <a:solidFill>
                  <a:srgbClr val="FFFFFF"/>
                </a:solidFill>
                <a:latin typeface="Agency FB"/>
              </a:rPr>
              <a:t>(SIMULADOR DE GUERRA DA ESCOLA NAVAL)</a:t>
            </a:r>
            <a:endParaRPr lang="en-US" sz="3600" b="0" strike="noStrike" spc="-1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A2B798D-D2E8-4EB7-80F8-A3C5C5BE2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82" y="454107"/>
            <a:ext cx="10558773" cy="594978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754AB88-89C2-4976-B123-2014234F5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812" y="2066874"/>
            <a:ext cx="4904467" cy="327678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7092363-EF15-4119-A217-E53650DD0C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616" y="1524000"/>
            <a:ext cx="5779266" cy="462341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956D2796-682F-4839-8F71-B4FAA25953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21" y="2065321"/>
            <a:ext cx="5793589" cy="326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03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b="0" strike="noStrike" cap="all" spc="-1" dirty="0">
                <a:solidFill>
                  <a:srgbClr val="FFFFFF"/>
                </a:solidFill>
                <a:latin typeface="Agency FB"/>
              </a:rPr>
              <a:t>PROJETO</a:t>
            </a:r>
            <a:r>
              <a:rPr lang="pt-BR" sz="3600" b="0" strike="noStrike" cap="all" spc="-1" dirty="0">
                <a:solidFill>
                  <a:srgbClr val="FFFFFF"/>
                </a:solidFill>
                <a:latin typeface="Calibri Light"/>
              </a:rPr>
              <a:t> </a:t>
            </a:r>
            <a:r>
              <a:rPr lang="pt-BR" sz="3600" b="1" strike="noStrike" cap="all" spc="-1" dirty="0">
                <a:solidFill>
                  <a:srgbClr val="FFFFFF"/>
                </a:solidFill>
                <a:latin typeface="Agency FB"/>
              </a:rPr>
              <a:t>SGEN </a:t>
            </a:r>
            <a:r>
              <a:rPr lang="pt-BR" sz="3600" b="0" strike="noStrike" cap="all" spc="-1" dirty="0">
                <a:solidFill>
                  <a:srgbClr val="FFFFFF"/>
                </a:solidFill>
                <a:latin typeface="Agency FB"/>
              </a:rPr>
              <a:t>(SIMULADOR DE GUERRA DA ESCOLA NAVAL)</a:t>
            </a:r>
            <a:endParaRPr lang="en-US" sz="3600" b="0" strike="noStrike" spc="-1" dirty="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4" name="Imagem 3" descr="Mapa&#10;&#10;Descrição gerada automaticamente">
            <a:extLst>
              <a:ext uri="{FF2B5EF4-FFF2-40B4-BE49-F238E27FC236}">
                <a16:creationId xmlns:a16="http://schemas.microsoft.com/office/drawing/2014/main" id="{1E4D6D65-F9F5-442E-943A-12148CCF9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59" y="257538"/>
            <a:ext cx="11098331" cy="613224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54C3089-03D9-4B34-A283-62EDFBAB38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752" y="4331132"/>
            <a:ext cx="639770" cy="43651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C8C1B6C-EE05-4677-AACB-F392687617B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459153" y="3309017"/>
            <a:ext cx="639770" cy="43651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3D31EEF-C9B8-4649-B92B-CC3A4DCA7946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338" y="2669247"/>
            <a:ext cx="639770" cy="639770"/>
          </a:xfrm>
          <a:prstGeom prst="rect">
            <a:avLst/>
          </a:prstGeom>
        </p:spPr>
      </p:pic>
      <p:sp>
        <p:nvSpPr>
          <p:cNvPr id="13" name="Elipse 12">
            <a:extLst>
              <a:ext uri="{FF2B5EF4-FFF2-40B4-BE49-F238E27FC236}">
                <a16:creationId xmlns:a16="http://schemas.microsoft.com/office/drawing/2014/main" id="{29769FA5-D6F8-4741-B494-C0DED1CFF616}"/>
              </a:ext>
            </a:extLst>
          </p:cNvPr>
          <p:cNvSpPr/>
          <p:nvPr/>
        </p:nvSpPr>
        <p:spPr>
          <a:xfrm>
            <a:off x="4061790" y="1869924"/>
            <a:ext cx="3379140" cy="2461208"/>
          </a:xfrm>
          <a:prstGeom prst="ellipse">
            <a:avLst/>
          </a:prstGeom>
          <a:solidFill>
            <a:schemeClr val="accent4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6518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-0.01203 L 0.09115 -0.2243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06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1.85185E-6 L -0.16614 0.00092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07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115 -0.2243 L 0.23269 -0.16064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70" y="3171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33333E-6 L 0.13477 0.06366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32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13" grpId="0" animBg="1"/>
      <p:bldP spid="1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b="0" strike="noStrike" cap="all" spc="-1">
                <a:solidFill>
                  <a:srgbClr val="FFFFFF"/>
                </a:solidFill>
                <a:latin typeface="Agency FB"/>
              </a:rPr>
              <a:t>Escola naval </a:t>
            </a:r>
            <a:r>
              <a:rPr lang="pt-BR" sz="3600" b="1" strike="noStrike" cap="all" spc="-1">
                <a:solidFill>
                  <a:srgbClr val="FFFFFF"/>
                </a:solidFill>
                <a:latin typeface="Agency FB"/>
              </a:rPr>
              <a:t>game jam</a:t>
            </a:r>
            <a:endParaRPr lang="en-US" sz="36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685800" y="2142000"/>
            <a:ext cx="10131120" cy="3648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b="0" strike="noStrike" spc="-1" dirty="0">
                <a:solidFill>
                  <a:srgbClr val="FFFFFF"/>
                </a:solidFill>
                <a:latin typeface="Agency FB"/>
              </a:rPr>
              <a:t>O QUE É UMA GAME JAM?</a:t>
            </a:r>
            <a:endParaRPr lang="en-US" sz="2400" b="0" strike="noStrike" spc="-1" dirty="0">
              <a:solidFill>
                <a:srgbClr val="FFFFFF"/>
              </a:solidFill>
              <a:latin typeface="Calibri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b="0" strike="noStrike" spc="-1" dirty="0">
                <a:solidFill>
                  <a:srgbClr val="FFFFFF"/>
                </a:solidFill>
                <a:latin typeface="Agency FB"/>
              </a:rPr>
              <a:t>PREMIAÇÃO</a:t>
            </a:r>
            <a:endParaRPr lang="en-US" sz="2400" b="0" strike="noStrike" spc="-1" dirty="0">
              <a:solidFill>
                <a:srgbClr val="FFFFFF"/>
              </a:solidFill>
              <a:latin typeface="Calibri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lang="pt-BR" sz="2400" b="0" strike="noStrike" spc="-1" dirty="0">
                <a:solidFill>
                  <a:srgbClr val="FFFFFF"/>
                </a:solidFill>
                <a:latin typeface="Agency FB"/>
              </a:rPr>
              <a:t> REGRAS</a:t>
            </a:r>
            <a:endParaRPr lang="en-US" sz="2400" b="0" strike="noStrike" spc="-1" dirty="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1724FE8-D413-4F7D-B737-35F9F8C7A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343" y="2142000"/>
            <a:ext cx="6557650" cy="3795580"/>
          </a:xfrm>
          <a:prstGeom prst="rect">
            <a:avLst/>
          </a:prstGeom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A95915B1-B354-4CA9-B74B-ED607DD23063}"/>
              </a:ext>
            </a:extLst>
          </p:cNvPr>
          <p:cNvSpPr txBox="1"/>
          <p:nvPr/>
        </p:nvSpPr>
        <p:spPr>
          <a:xfrm>
            <a:off x="5292476" y="2065320"/>
            <a:ext cx="5603206" cy="3648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Agency FB" panose="020B0503020202020204" pitchFamily="34" charset="0"/>
              </a:rPr>
              <a:t>EQUIPES DE 3 A 5 PARTICIPANTES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Agency FB" panose="020B0503020202020204" pitchFamily="34" charset="0"/>
              </a:rPr>
              <a:t>TEMA SERÁ DADO NA HORA ZERO DA COMPETIÇÃO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Agency FB" panose="020B0503020202020204" pitchFamily="34" charset="0"/>
              </a:rPr>
              <a:t>NÃO É PERMITIDO QUE OS PARTICIPANTES UTILIZEM ARQUIVOS DE TERCEIROS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Agency FB" panose="020B0503020202020204" pitchFamily="34" charset="0"/>
              </a:rPr>
              <a:t>O TEMPO DA COMPETIÇÃO SERÁ DE DUAS SEMANAS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Agency FB" panose="020B0503020202020204" pitchFamily="34" charset="0"/>
              </a:rPr>
              <a:t>OS VENCEDORES SERÃO ESCOLHIDOS POR UMA BANCA JULGADORA APÓS O TÉRMINO DA COMPETIÇÃO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407A30B-562A-4114-A4D1-EE8892A94D48}"/>
              </a:ext>
            </a:extLst>
          </p:cNvPr>
          <p:cNvSpPr txBox="1"/>
          <p:nvPr/>
        </p:nvSpPr>
        <p:spPr>
          <a:xfrm>
            <a:off x="5292476" y="3296776"/>
            <a:ext cx="73834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Agency FB" panose="020B0503020202020204" pitchFamily="34" charset="0"/>
              </a:rPr>
              <a:t>R$500,00 PARA O PRIMEIRO GRUPO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Agency FB" panose="020B0503020202020204" pitchFamily="34" charset="0"/>
              </a:rPr>
              <a:t>R$250,00 PARA O SEGUNDO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5" dur="1000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6" dur="1000" fill="hold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" dur="1000" fill="hold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1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7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8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9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84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5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6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91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2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3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98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9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0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b="0" strike="noStrike" cap="all" spc="-1" dirty="0">
                <a:solidFill>
                  <a:srgbClr val="FFFFFF"/>
                </a:solidFill>
                <a:latin typeface="Agency FB"/>
              </a:rPr>
              <a:t> </a:t>
            </a:r>
            <a:r>
              <a:rPr lang="pt-BR" sz="3600" b="1" strike="noStrike" cap="all" spc="-1" dirty="0">
                <a:solidFill>
                  <a:srgbClr val="FFFFFF"/>
                </a:solidFill>
                <a:latin typeface="Agency FB"/>
              </a:rPr>
              <a:t>game </a:t>
            </a:r>
            <a:r>
              <a:rPr lang="pt-BR" sz="3600" b="1" strike="noStrike" cap="all" spc="-1" dirty="0" err="1">
                <a:solidFill>
                  <a:srgbClr val="FFFFFF"/>
                </a:solidFill>
                <a:latin typeface="Agency FB"/>
              </a:rPr>
              <a:t>jamS</a:t>
            </a:r>
            <a:r>
              <a:rPr lang="pt-BR" sz="3600" b="1" strike="noStrike" cap="all" spc="-1" dirty="0">
                <a:solidFill>
                  <a:srgbClr val="FFFFFF"/>
                </a:solidFill>
                <a:latin typeface="Agency FB"/>
              </a:rPr>
              <a:t> </a:t>
            </a:r>
            <a:r>
              <a:rPr lang="pt-BR" sz="3600" strike="noStrike" cap="all" spc="-1" dirty="0">
                <a:solidFill>
                  <a:srgbClr val="FFFFFF"/>
                </a:solidFill>
                <a:latin typeface="Agency FB"/>
              </a:rPr>
              <a:t>MAIS CONHECIDAS</a:t>
            </a:r>
            <a:endParaRPr lang="en-US" sz="3600" b="0" strike="noStrike" spc="-1" dirty="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3066A97-9E57-4311-8004-A6DFDDA61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582" y="2631426"/>
            <a:ext cx="2690058" cy="1586956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185102F-BE45-4E24-B9AE-BAF60F32A119}"/>
              </a:ext>
            </a:extLst>
          </p:cNvPr>
          <p:cNvSpPr txBox="1"/>
          <p:nvPr/>
        </p:nvSpPr>
        <p:spPr>
          <a:xfrm>
            <a:off x="1287582" y="5330085"/>
            <a:ext cx="269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cap="all" spc="-1" dirty="0">
                <a:solidFill>
                  <a:srgbClr val="FFFFFF"/>
                </a:solidFill>
                <a:latin typeface="Agency FB"/>
              </a:rPr>
              <a:t>5357 JOGOS ENVIADOS</a:t>
            </a:r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D9C39A0-0C5F-4219-B10B-7188F433972D}"/>
              </a:ext>
            </a:extLst>
          </p:cNvPr>
          <p:cNvSpPr txBox="1"/>
          <p:nvPr/>
        </p:nvSpPr>
        <p:spPr>
          <a:xfrm>
            <a:off x="4750971" y="5191586"/>
            <a:ext cx="2690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cap="all" spc="-1" dirty="0">
                <a:solidFill>
                  <a:srgbClr val="FFFFFF"/>
                </a:solidFill>
                <a:latin typeface="Agency FB"/>
              </a:rPr>
              <a:t>6000+ JOGOS ENVIADOS</a:t>
            </a:r>
          </a:p>
          <a:p>
            <a:pPr algn="ctr"/>
            <a:r>
              <a:rPr lang="pt-BR" b="1" cap="all" spc="-1" dirty="0">
                <a:solidFill>
                  <a:srgbClr val="FFFFFF"/>
                </a:solidFill>
                <a:latin typeface="Agency FB"/>
              </a:rPr>
              <a:t>(355 BRASILEIROS)</a:t>
            </a:r>
            <a:endParaRPr lang="pt-BR" dirty="0"/>
          </a:p>
        </p:txBody>
      </p:sp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6671788A-F526-48D0-88DD-346CFB84A7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522" y="2631426"/>
            <a:ext cx="1586956" cy="1586956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A148E12-CF1A-405F-9DB1-1DB262E75B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6993" y="3126438"/>
            <a:ext cx="3397425" cy="596931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B903FCB4-BFEA-4286-B18A-BFF635180E13}"/>
              </a:ext>
            </a:extLst>
          </p:cNvPr>
          <p:cNvSpPr txBox="1"/>
          <p:nvPr/>
        </p:nvSpPr>
        <p:spPr>
          <a:xfrm>
            <a:off x="7860676" y="5330085"/>
            <a:ext cx="269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cap="all" spc="-1" dirty="0">
                <a:solidFill>
                  <a:srgbClr val="FFFFFF"/>
                </a:solidFill>
                <a:latin typeface="Agency FB"/>
              </a:rPr>
              <a:t>3206 JOGOS ENVIADOS</a:t>
            </a:r>
          </a:p>
        </p:txBody>
      </p:sp>
    </p:spTree>
    <p:extLst>
      <p:ext uri="{BB962C8B-B14F-4D97-AF65-F5344CB8AC3E}">
        <p14:creationId xmlns:p14="http://schemas.microsoft.com/office/powerpoint/2010/main" val="272808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b="0" strike="noStrike" cap="all" spc="-1">
                <a:solidFill>
                  <a:srgbClr val="FFFFFF"/>
                </a:solidFill>
                <a:latin typeface="Agency FB"/>
              </a:rPr>
              <a:t>Jogos criados a partir de game jams</a:t>
            </a:r>
            <a:endParaRPr lang="en-US" sz="3600" b="0" strike="noStrike" spc="-1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94" name="Espaço Reservado para Conteúdo 4" descr="Imagem digital fictícia de personagem de desenho animado&#10;&#10;Descrição gerada automaticamente com confiança média"/>
          <p:cNvPicPr/>
          <p:nvPr/>
        </p:nvPicPr>
        <p:blipFill>
          <a:blip r:embed="rId2"/>
          <a:stretch/>
        </p:blipFill>
        <p:spPr>
          <a:xfrm>
            <a:off x="1188720" y="1786680"/>
            <a:ext cx="3400920" cy="1913040"/>
          </a:xfrm>
          <a:prstGeom prst="rect">
            <a:avLst/>
          </a:prstGeom>
          <a:ln>
            <a:noFill/>
          </a:ln>
        </p:spPr>
      </p:pic>
      <p:pic>
        <p:nvPicPr>
          <p:cNvPr id="95" name="Imagem 6" descr="Uma imagem contendo colorido, mesa, placar, computador&#10;&#10;Descrição gerada automaticamente"/>
          <p:cNvPicPr/>
          <p:nvPr/>
        </p:nvPicPr>
        <p:blipFill>
          <a:blip r:embed="rId3"/>
          <a:stretch/>
        </p:blipFill>
        <p:spPr>
          <a:xfrm>
            <a:off x="8274960" y="1786680"/>
            <a:ext cx="3400920" cy="1913040"/>
          </a:xfrm>
          <a:prstGeom prst="rect">
            <a:avLst/>
          </a:prstGeom>
          <a:ln>
            <a:noFill/>
          </a:ln>
        </p:spPr>
      </p:pic>
      <p:pic>
        <p:nvPicPr>
          <p:cNvPr id="96" name="Imagem 8" descr="Uma imagem contendo grama, olhando, em pé, campo&#10;&#10;Descrição gerada automaticamente"/>
          <p:cNvPicPr/>
          <p:nvPr/>
        </p:nvPicPr>
        <p:blipFill>
          <a:blip r:embed="rId4"/>
          <a:stretch/>
        </p:blipFill>
        <p:spPr>
          <a:xfrm>
            <a:off x="4731840" y="1786680"/>
            <a:ext cx="3400920" cy="1913040"/>
          </a:xfrm>
          <a:prstGeom prst="rect">
            <a:avLst/>
          </a:prstGeom>
          <a:ln>
            <a:noFill/>
          </a:ln>
        </p:spPr>
      </p:pic>
      <p:pic>
        <p:nvPicPr>
          <p:cNvPr id="97" name="Imagem 10" descr="Uma imagem contendo Forma&#10;&#10;Descrição gerada automaticamente"/>
          <p:cNvPicPr/>
          <p:nvPr/>
        </p:nvPicPr>
        <p:blipFill>
          <a:blip r:embed="rId5"/>
          <a:stretch/>
        </p:blipFill>
        <p:spPr>
          <a:xfrm>
            <a:off x="1188720" y="4017600"/>
            <a:ext cx="3400920" cy="1913040"/>
          </a:xfrm>
          <a:prstGeom prst="rect">
            <a:avLst/>
          </a:prstGeom>
          <a:ln>
            <a:noFill/>
          </a:ln>
        </p:spPr>
      </p:pic>
      <p:pic>
        <p:nvPicPr>
          <p:cNvPr id="98" name="Imagem 12" descr="Uma imagem contendo placa, comida, perto, pare&#10;&#10;Descrição gerada automaticamente"/>
          <p:cNvPicPr/>
          <p:nvPr/>
        </p:nvPicPr>
        <p:blipFill>
          <a:blip r:embed="rId6"/>
          <a:stretch/>
        </p:blipFill>
        <p:spPr>
          <a:xfrm>
            <a:off x="8274960" y="4017600"/>
            <a:ext cx="3400920" cy="1913040"/>
          </a:xfrm>
          <a:prstGeom prst="rect">
            <a:avLst/>
          </a:prstGeom>
          <a:ln>
            <a:noFill/>
          </a:ln>
        </p:spPr>
      </p:pic>
      <p:pic>
        <p:nvPicPr>
          <p:cNvPr id="99" name="Imagem 14" descr="Desenho de azulejo&#10;&#10;Descrição gerada automaticamente com confiança baixa"/>
          <p:cNvPicPr/>
          <p:nvPr/>
        </p:nvPicPr>
        <p:blipFill>
          <a:blip r:embed="rId7"/>
          <a:stretch/>
        </p:blipFill>
        <p:spPr>
          <a:xfrm>
            <a:off x="5475960" y="4017600"/>
            <a:ext cx="1913040" cy="1913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8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5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6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2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3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685800" y="609480"/>
            <a:ext cx="10131120" cy="14558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600" cap="all" spc="-1" dirty="0">
                <a:solidFill>
                  <a:srgbClr val="FFFFFF"/>
                </a:solidFill>
                <a:latin typeface="Agency FB"/>
              </a:rPr>
              <a:t>Um pouco sobre o motor gráfico</a:t>
            </a:r>
            <a:endParaRPr lang="en-US" sz="3600" b="0" strike="noStrike" spc="-1" dirty="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4" name="Imagem 3" descr="Tela de computador com imagem de jogo de vídeo game&#10;&#10;Descrição gerada automaticamente">
            <a:extLst>
              <a:ext uri="{FF2B5EF4-FFF2-40B4-BE49-F238E27FC236}">
                <a16:creationId xmlns:a16="http://schemas.microsoft.com/office/drawing/2014/main" id="{57598C75-A8E0-4F62-BC28-153EAA2403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065320"/>
            <a:ext cx="6096000" cy="3343275"/>
          </a:xfrm>
          <a:prstGeom prst="rect">
            <a:avLst/>
          </a:prstGeom>
        </p:spPr>
      </p:pic>
      <p:pic>
        <p:nvPicPr>
          <p:cNvPr id="7" name="Imagem 6" descr="Diagrama&#10;&#10;Descrição gerada automaticamente">
            <a:extLst>
              <a:ext uri="{FF2B5EF4-FFF2-40B4-BE49-F238E27FC236}">
                <a16:creationId xmlns:a16="http://schemas.microsoft.com/office/drawing/2014/main" id="{45B16FAE-4B58-400E-B5CB-957E6292D7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559" y="2065320"/>
            <a:ext cx="4032091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44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1953</TotalTime>
  <Words>217</Words>
  <Application>Microsoft Office PowerPoint</Application>
  <PresentationFormat>Widescreen</PresentationFormat>
  <Paragraphs>43</Paragraphs>
  <Slides>14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14</vt:i4>
      </vt:variant>
    </vt:vector>
  </HeadingPairs>
  <TitlesOfParts>
    <vt:vector size="23" baseType="lpstr">
      <vt:lpstr>Agency FB</vt:lpstr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DÚVIDAS?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de game design</dc:title>
  <dc:subject/>
  <dc:creator>Thiago Monteiro</dc:creator>
  <dc:description/>
  <cp:lastModifiedBy>Thiago</cp:lastModifiedBy>
  <cp:revision>32</cp:revision>
  <dcterms:created xsi:type="dcterms:W3CDTF">2021-02-14T20:17:39Z</dcterms:created>
  <dcterms:modified xsi:type="dcterms:W3CDTF">2021-02-27T19:53:16Z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</vt:i4>
  </property>
</Properties>
</file>